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63" r:id="rId2"/>
    <p:sldId id="264" r:id="rId3"/>
    <p:sldId id="265" r:id="rId4"/>
    <p:sldId id="261" r:id="rId5"/>
    <p:sldId id="266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438ED8C-E7CE-4BFE-92F7-C9679D8C1044}">
          <p14:sldIdLst/>
        </p14:section>
        <p14:section name="Untitled Section" id="{4255457A-E879-4D89-B321-75BB79FAC6A1}">
          <p14:sldIdLst>
            <p14:sldId id="263"/>
            <p14:sldId id="264"/>
          </p14:sldIdLst>
        </p14:section>
        <p14:section name="Untitled Section" id="{11F70304-27CA-4F2F-82F3-0948AD811D6D}">
          <p14:sldIdLst>
            <p14:sldId id="265"/>
            <p14:sldId id="261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D1AE4-34A7-4BF8-94AF-A3AA82BD0CC0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5A849-626C-4F15-B737-7C202FBC8C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407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2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34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17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07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91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12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40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54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09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7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A37FE-887F-45D5-8647-BB4E838CC95B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A35D4-E913-421A-AAB7-CB14E0F61A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20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01622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en-GB" sz="4800" b="1" dirty="0" smtClean="0"/>
              <a:t>ECONOMIC </a:t>
            </a:r>
            <a:r>
              <a:rPr lang="en-GB" sz="4800" b="1" dirty="0"/>
              <a:t>GROWTH FORUM </a:t>
            </a:r>
            <a:br>
              <a:rPr lang="en-GB" sz="4800" b="1" dirty="0"/>
            </a:br>
            <a:r>
              <a:rPr lang="en-GB" sz="3200" b="1" dirty="0"/>
              <a:t>(14</a:t>
            </a:r>
            <a:r>
              <a:rPr lang="en-GB" sz="3200" b="1" baseline="30000" dirty="0"/>
              <a:t>TH</a:t>
            </a:r>
            <a:r>
              <a:rPr lang="en-GB" sz="3200" b="1" dirty="0"/>
              <a:t>-15</a:t>
            </a:r>
            <a:r>
              <a:rPr lang="en-GB" sz="3200" b="1" baseline="30000" dirty="0"/>
              <a:t>TH</a:t>
            </a:r>
            <a:r>
              <a:rPr lang="en-GB" sz="3200" b="1" dirty="0"/>
              <a:t> SEPTEMBER 2017)</a:t>
            </a:r>
            <a:br>
              <a:rPr lang="en-GB" sz="3200" b="1" dirty="0"/>
            </a:b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en-GB" b="1" dirty="0"/>
              <a:t>Theme:</a:t>
            </a:r>
            <a:r>
              <a:rPr lang="en-GB" dirty="0"/>
              <a:t> Accelerated and Inclusive Growth for Sustainable Development</a:t>
            </a:r>
          </a:p>
          <a:p>
            <a:pPr algn="just">
              <a:spcAft>
                <a:spcPts val="600"/>
              </a:spcAft>
            </a:pPr>
            <a:endParaRPr lang="en-GB" sz="2800" dirty="0"/>
          </a:p>
          <a:p>
            <a:pPr algn="just">
              <a:spcAft>
                <a:spcPts val="600"/>
              </a:spcAft>
            </a:pPr>
            <a:r>
              <a:rPr lang="en-GB" b="1" dirty="0"/>
              <a:t>Venue: </a:t>
            </a:r>
            <a:r>
              <a:rPr lang="en-GB" dirty="0"/>
              <a:t>Commonwealth Resort, </a:t>
            </a:r>
            <a:r>
              <a:rPr lang="en-GB" dirty="0" err="1"/>
              <a:t>Munyonyo</a:t>
            </a:r>
            <a:endParaRPr lang="en-GB" dirty="0"/>
          </a:p>
          <a:p>
            <a:pPr algn="just">
              <a:spcAft>
                <a:spcPts val="600"/>
              </a:spcAft>
            </a:pPr>
            <a:endParaRPr lang="en-GB" dirty="0"/>
          </a:p>
          <a:p>
            <a:pPr algn="just">
              <a:spcAft>
                <a:spcPts val="600"/>
              </a:spcAft>
            </a:pPr>
            <a:r>
              <a:rPr lang="en-GB" b="1" dirty="0"/>
              <a:t>Chief Guest:</a:t>
            </a:r>
            <a:r>
              <a:rPr lang="en-GB" dirty="0"/>
              <a:t> H.E The President of the Republic of Uganda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3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GB" sz="4800" b="1" dirty="0" smtClean="0"/>
              <a:t/>
            </a:r>
            <a:br>
              <a:rPr lang="en-GB" sz="4800" b="1" dirty="0" smtClean="0"/>
            </a:br>
            <a:r>
              <a:rPr lang="en-GB" sz="4800" b="1" dirty="0" smtClean="0"/>
              <a:t>OBJECTIVES </a:t>
            </a:r>
            <a:r>
              <a:rPr lang="en-GB" sz="4800" b="1" dirty="0"/>
              <a:t>OF THE FORUM</a:t>
            </a:r>
            <a:br>
              <a:rPr lang="en-GB" sz="4800" b="1" dirty="0"/>
            </a:b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1257300" lvl="2" indent="-4000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GB" sz="3200" dirty="0"/>
              <a:t>Reflection on the state of Uganda’s </a:t>
            </a:r>
            <a:r>
              <a:rPr lang="en-GB" sz="3200" dirty="0" smtClean="0"/>
              <a:t>economy</a:t>
            </a:r>
            <a:endParaRPr lang="en-GB" sz="3200" dirty="0"/>
          </a:p>
          <a:p>
            <a:pPr marL="1257300" lvl="2" indent="-4000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GB" sz="3200" dirty="0"/>
              <a:t>Provide evidence on performance of the Uganda economy in recent </a:t>
            </a:r>
            <a:r>
              <a:rPr lang="en-GB" sz="3200" dirty="0" smtClean="0"/>
              <a:t>years</a:t>
            </a:r>
            <a:endParaRPr lang="en-GB" sz="3200" dirty="0"/>
          </a:p>
          <a:p>
            <a:pPr marL="1257300" lvl="2" indent="-4000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GB" sz="3200" dirty="0"/>
              <a:t>Identify opportunities and </a:t>
            </a:r>
            <a:r>
              <a:rPr lang="en-GB" sz="3200" dirty="0" smtClean="0"/>
              <a:t>challenges</a:t>
            </a:r>
            <a:endParaRPr lang="en-GB" sz="3200" dirty="0"/>
          </a:p>
          <a:p>
            <a:pPr marL="1257300" lvl="2" indent="-400050" algn="just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GB" sz="3200" dirty="0"/>
              <a:t>Identify key policy actions and strategies to drive accelerated and inclusive growth in </a:t>
            </a:r>
            <a:r>
              <a:rPr lang="en-GB" sz="3200" dirty="0" smtClean="0"/>
              <a:t>Uganda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45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PARTICIPATION </a:t>
            </a:r>
            <a:r>
              <a:rPr lang="en-GB" b="1" dirty="0"/>
              <a:t>IN THE FORUM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lvl="0" indent="0" algn="just">
              <a:spcAft>
                <a:spcPts val="600"/>
              </a:spcAft>
              <a:buNone/>
            </a:pPr>
            <a:r>
              <a:rPr lang="en-GB" sz="12800" dirty="0"/>
              <a:t>Experts and individuals from the;</a:t>
            </a:r>
          </a:p>
          <a:p>
            <a:pPr marL="914400" lvl="1" indent="-457200" algn="just">
              <a:spcAft>
                <a:spcPts val="600"/>
              </a:spcAft>
              <a:buFont typeface="Wingdings" charset="2"/>
              <a:buChar char="Ø"/>
            </a:pPr>
            <a:r>
              <a:rPr lang="en-GB" sz="12800" dirty="0"/>
              <a:t>Local Business Community, </a:t>
            </a:r>
            <a:endParaRPr lang="en-GB" sz="12800" dirty="0" smtClean="0"/>
          </a:p>
          <a:p>
            <a:pPr marL="914400" lvl="1" indent="-457200" algn="just">
              <a:spcAft>
                <a:spcPts val="600"/>
              </a:spcAft>
              <a:buFont typeface="Wingdings" charset="2"/>
              <a:buChar char="Ø"/>
            </a:pPr>
            <a:r>
              <a:rPr lang="en-GB" sz="12800" dirty="0" smtClean="0"/>
              <a:t>Ugandan Government</a:t>
            </a:r>
            <a:endParaRPr lang="en-GB" sz="12800" dirty="0"/>
          </a:p>
          <a:p>
            <a:pPr marL="914400" lvl="1" indent="-457200" algn="just">
              <a:spcAft>
                <a:spcPts val="600"/>
              </a:spcAft>
              <a:buFont typeface="Wingdings" charset="2"/>
              <a:buChar char="Ø"/>
            </a:pPr>
            <a:r>
              <a:rPr lang="en-GB" sz="12800" dirty="0"/>
              <a:t>Region, </a:t>
            </a:r>
          </a:p>
          <a:p>
            <a:pPr marL="914400" lvl="1" indent="-457200" algn="just">
              <a:spcAft>
                <a:spcPts val="600"/>
              </a:spcAft>
              <a:buFont typeface="Wingdings" charset="2"/>
              <a:buChar char="Ø"/>
            </a:pPr>
            <a:r>
              <a:rPr lang="en-GB" sz="12800" dirty="0"/>
              <a:t>Global community,</a:t>
            </a:r>
          </a:p>
          <a:p>
            <a:pPr marL="1371600" lvl="2" indent="-457200" algn="just">
              <a:spcAft>
                <a:spcPts val="600"/>
              </a:spcAft>
              <a:buFont typeface="Wingdings" charset="2"/>
              <a:buChar char="ü"/>
            </a:pPr>
            <a:r>
              <a:rPr lang="en-GB" sz="12800" i="1" dirty="0"/>
              <a:t>China, Israel, India, UK, USA, Tanzania</a:t>
            </a:r>
            <a:r>
              <a:rPr lang="en-GB" sz="12800" i="1" dirty="0" smtClean="0"/>
              <a:t>,</a:t>
            </a:r>
            <a:endParaRPr lang="en-GB" sz="12800" dirty="0"/>
          </a:p>
          <a:p>
            <a:pPr marL="914400" lvl="1" indent="-457200" algn="just">
              <a:spcAft>
                <a:spcPts val="600"/>
              </a:spcAft>
              <a:buFont typeface="Wingdings" charset="2"/>
              <a:buChar char="Ø"/>
            </a:pPr>
            <a:r>
              <a:rPr lang="en-GB" sz="12800" dirty="0"/>
              <a:t>donor community, and</a:t>
            </a:r>
          </a:p>
          <a:p>
            <a:pPr marL="914400" lvl="1" indent="-457200" algn="just">
              <a:spcAft>
                <a:spcPts val="600"/>
              </a:spcAft>
              <a:buFont typeface="Wingdings" charset="2"/>
              <a:buChar char="Ø"/>
            </a:pPr>
            <a:r>
              <a:rPr lang="en-GB" sz="12800" dirty="0"/>
              <a:t>academia.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098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8568952" cy="11521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TOPICS </a:t>
            </a:r>
            <a:r>
              <a:rPr lang="en-GB" b="1" dirty="0"/>
              <a:t>OF </a:t>
            </a:r>
            <a:r>
              <a:rPr lang="en-GB" b="1" dirty="0" smtClean="0"/>
              <a:t>DISCUSSION – </a:t>
            </a:r>
            <a:r>
              <a:rPr lang="en-GB" sz="4000" b="1" dirty="0" smtClean="0"/>
              <a:t>Day One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2400" dirty="0"/>
              <a:t/>
            </a:r>
            <a:br>
              <a:rPr lang="en-GB" sz="24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568952" cy="496855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571500" indent="-571500" algn="l">
              <a:buAutoNum type="romanUcPeriod"/>
            </a:pPr>
            <a:r>
              <a:rPr lang="en-US" dirty="0" smtClean="0">
                <a:solidFill>
                  <a:srgbClr val="800000"/>
                </a:solidFill>
              </a:rPr>
              <a:t>Growth:</a:t>
            </a:r>
            <a:r>
              <a:rPr lang="en-US" dirty="0" smtClean="0">
                <a:solidFill>
                  <a:schemeClr val="tx1"/>
                </a:solidFill>
              </a:rPr>
              <a:t> Reflections on the state of Uganda’s Economy</a:t>
            </a:r>
          </a:p>
          <a:p>
            <a:pPr algn="l"/>
            <a:r>
              <a:rPr lang="en-US" dirty="0" smtClean="0">
                <a:solidFill>
                  <a:srgbClr val="800000"/>
                </a:solidFill>
              </a:rPr>
              <a:t>Keynote Address: </a:t>
            </a:r>
            <a:r>
              <a:rPr lang="en-US" dirty="0" smtClean="0">
                <a:solidFill>
                  <a:schemeClr val="tx1"/>
                </a:solidFill>
              </a:rPr>
              <a:t>Policy Priorities for Growth Acceleration by H.E Y.K Museveni</a:t>
            </a:r>
          </a:p>
          <a:p>
            <a:pPr marL="571500" indent="-571500" algn="l">
              <a:buFont typeface="+mj-lt"/>
              <a:buAutoNum type="romanUcPeriod" startAt="2"/>
            </a:pPr>
            <a:r>
              <a:rPr lang="en-US" dirty="0" smtClean="0">
                <a:solidFill>
                  <a:srgbClr val="800000"/>
                </a:solidFill>
              </a:rPr>
              <a:t>Industry:</a:t>
            </a:r>
            <a:r>
              <a:rPr lang="en-US" dirty="0" smtClean="0">
                <a:solidFill>
                  <a:schemeClr val="tx1"/>
                </a:solidFill>
              </a:rPr>
              <a:t> “Learning to Compete”- Policies to Propel Industrial Development</a:t>
            </a:r>
          </a:p>
          <a:p>
            <a:pPr marL="571500" indent="-571500" algn="l">
              <a:buAutoNum type="romanUcPeriod" startAt="2"/>
            </a:pPr>
            <a:r>
              <a:rPr lang="en-US" dirty="0" smtClean="0">
                <a:solidFill>
                  <a:srgbClr val="800000"/>
                </a:solidFill>
              </a:rPr>
              <a:t>Agriculture:</a:t>
            </a:r>
            <a:r>
              <a:rPr lang="en-US" dirty="0" smtClean="0">
                <a:solidFill>
                  <a:schemeClr val="tx1"/>
                </a:solidFill>
              </a:rPr>
              <a:t> Enabling Growth through Agricultural Development</a:t>
            </a:r>
          </a:p>
          <a:p>
            <a:pPr marL="571500" indent="-571500" algn="l">
              <a:buAutoNum type="romanUcPeriod" startAt="2"/>
            </a:pPr>
            <a:r>
              <a:rPr lang="en-US" dirty="0" smtClean="0">
                <a:solidFill>
                  <a:srgbClr val="800000"/>
                </a:solidFill>
              </a:rPr>
              <a:t>Domestic Revenue Mobilization: </a:t>
            </a:r>
            <a:r>
              <a:rPr lang="en-US" dirty="0" smtClean="0">
                <a:solidFill>
                  <a:schemeClr val="tx1"/>
                </a:solidFill>
              </a:rPr>
              <a:t>Mobilizing Domestic Resources to Finance Public Investment </a:t>
            </a:r>
          </a:p>
          <a:p>
            <a:pPr marL="571500" indent="-571500" algn="l">
              <a:buAutoNum type="romanUcPeriod" startAt="2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730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TOPICS OF </a:t>
            </a:r>
            <a:r>
              <a:rPr lang="en-GB" b="1" dirty="0" smtClean="0"/>
              <a:t>DISCUSSION – Day Two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571500" indent="-571500">
              <a:buAutoNum type="romanUcPeriod"/>
            </a:pPr>
            <a:r>
              <a:rPr lang="en-US" dirty="0">
                <a:solidFill>
                  <a:srgbClr val="800000"/>
                </a:solidFill>
              </a:rPr>
              <a:t>Infrastructure and Public Investment: </a:t>
            </a:r>
            <a:r>
              <a:rPr lang="en-US" dirty="0"/>
              <a:t>Maximizing the Returns from Investments in Infrastructure</a:t>
            </a:r>
          </a:p>
          <a:p>
            <a:pPr marL="571500" indent="-571500">
              <a:buAutoNum type="romanUcPeriod"/>
            </a:pPr>
            <a:r>
              <a:rPr lang="en-US" dirty="0">
                <a:solidFill>
                  <a:srgbClr val="800000"/>
                </a:solidFill>
              </a:rPr>
              <a:t>Trade: </a:t>
            </a:r>
            <a:r>
              <a:rPr lang="en-US" dirty="0"/>
              <a:t>Leveraging Trade &amp; Regional Integration for Increased Growth</a:t>
            </a:r>
          </a:p>
          <a:p>
            <a:pPr marL="571500" indent="-571500">
              <a:buAutoNum type="romanUcPeriod"/>
            </a:pPr>
            <a:r>
              <a:rPr lang="en-US" dirty="0">
                <a:solidFill>
                  <a:srgbClr val="800000"/>
                </a:solidFill>
              </a:rPr>
              <a:t>Urban Productivity as a Growth Enabler: </a:t>
            </a:r>
            <a:r>
              <a:rPr lang="en-US" dirty="0"/>
              <a:t>Linking Kampala’s Growth to Rural Development</a:t>
            </a:r>
          </a:p>
          <a:p>
            <a:pPr marL="571500" indent="-571500">
              <a:buAutoNum type="romanUcPeriod"/>
            </a:pPr>
            <a:r>
              <a:rPr lang="en-US" dirty="0">
                <a:solidFill>
                  <a:srgbClr val="800000"/>
                </a:solidFill>
              </a:rPr>
              <a:t>Population &amp; Inclusive Growth: </a:t>
            </a:r>
            <a:r>
              <a:rPr lang="en-US" dirty="0"/>
              <a:t>Increasing </a:t>
            </a:r>
            <a:r>
              <a:rPr lang="en-US" dirty="0" err="1"/>
              <a:t>Labour</a:t>
            </a:r>
            <a:r>
              <a:rPr lang="en-US" dirty="0"/>
              <a:t> Productivity and Inclusive Growth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1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200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 ECONOMIC GROWTH FORUM  (14TH-15TH SEPTEMBER 2017) </vt:lpstr>
      <vt:lpstr> OBJECTIVES OF THE FORUM </vt:lpstr>
      <vt:lpstr> PARTICIPATION IN THE FORUM </vt:lpstr>
      <vt:lpstr>  TOPICS OF DISCUSSION – Day One  </vt:lpstr>
      <vt:lpstr>TOPICS OF DISCUSSION – Day Two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 Ahimbisibwe</dc:creator>
  <cp:lastModifiedBy>Tonny Bbosa</cp:lastModifiedBy>
  <cp:revision>27</cp:revision>
  <cp:lastPrinted>2017-08-08T09:25:46Z</cp:lastPrinted>
  <dcterms:created xsi:type="dcterms:W3CDTF">2017-08-07T09:38:34Z</dcterms:created>
  <dcterms:modified xsi:type="dcterms:W3CDTF">2017-09-12T13:40:44Z</dcterms:modified>
</cp:coreProperties>
</file>